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448" r:id="rId3"/>
    <p:sldId id="449" r:id="rId4"/>
    <p:sldId id="450" r:id="rId5"/>
    <p:sldId id="451" r:id="rId6"/>
    <p:sldId id="460" r:id="rId7"/>
    <p:sldId id="455" r:id="rId8"/>
    <p:sldId id="457" r:id="rId9"/>
    <p:sldId id="464" r:id="rId10"/>
    <p:sldId id="453" r:id="rId11"/>
    <p:sldId id="442" r:id="rId12"/>
    <p:sldId id="443" r:id="rId13"/>
    <p:sldId id="444" r:id="rId14"/>
    <p:sldId id="445" r:id="rId15"/>
    <p:sldId id="446" r:id="rId16"/>
    <p:sldId id="454" r:id="rId17"/>
    <p:sldId id="462" r:id="rId18"/>
    <p:sldId id="276" r:id="rId19"/>
    <p:sldId id="463" r:id="rId20"/>
  </p:sldIdLst>
  <p:sldSz cx="9144000" cy="6858000" type="screen4x3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02E"/>
    <a:srgbClr val="728E3A"/>
    <a:srgbClr val="009900"/>
    <a:srgbClr val="CBF8C4"/>
    <a:srgbClr val="FFFF66"/>
    <a:srgbClr val="9966FF"/>
    <a:srgbClr val="A3F2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6949" autoAdjust="0"/>
  </p:normalViewPr>
  <p:slideViewPr>
    <p:cSldViewPr>
      <p:cViewPr>
        <p:scale>
          <a:sx n="70" d="100"/>
          <a:sy n="70" d="100"/>
        </p:scale>
        <p:origin x="-130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6B87-3512-42DE-BC09-B2D6B76A4A9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9B25D-674A-477A-BC11-DD470FF38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74C803-7B2F-465F-BA78-EC7674BA3A48}" type="datetimeFigureOut">
              <a:rPr lang="en-US"/>
              <a:pPr>
                <a:defRPr/>
              </a:pPr>
              <a:t>3/16/2016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D43BC1-2001-4634-818D-1BC87D30A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474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348E2-509C-4E7B-8438-AE45325400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1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43BC1-2001-4634-818D-1BC87D30AAD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67C5D-00CA-4ED2-8E4C-39983CF1F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CA1EE-F0D7-4A48-BA68-85431CB26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978CC-A5E9-46FE-B703-066848E93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7118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7ABAF4-86C5-4808-8B4A-C2B3448E7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3909"/>
            <a:ext cx="9144000" cy="70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8A4F4-D559-457E-8F5A-1BD5A750B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D6F41-1CD2-4305-8AF2-BEEAAC6C4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CA50D-C433-44FA-BAD4-0A6C7045E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4FD7A-6B3E-473A-851E-EEF8AD6040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41A41-E88B-4DAE-B49B-158D3279E8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41E5B-4A6C-426A-82E6-EF673F0A7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B8C6F-253E-4DE0-A802-80722021F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B366F7-2B0C-4BBF-A021-D492220DFF7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body" idx="1"/>
          </p:nvPr>
        </p:nvSpPr>
        <p:spPr>
          <a:xfrm>
            <a:off x="1447800" y="5410200"/>
            <a:ext cx="6637467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err="1" smtClean="0">
                <a:solidFill>
                  <a:schemeClr val="tx1"/>
                </a:solidFill>
                <a:cs typeface="Myanmar3" pitchFamily="18" charset="0"/>
              </a:rPr>
              <a:t>Nyo</a:t>
            </a:r>
            <a:r>
              <a:rPr lang="en-US" sz="2400" dirty="0" smtClean="0">
                <a:solidFill>
                  <a:schemeClr val="tx1"/>
                </a:solidFill>
                <a:cs typeface="Myanmar3" pitchFamily="18" charset="0"/>
              </a:rPr>
              <a:t> Mar </a:t>
            </a:r>
            <a:r>
              <a:rPr lang="en-US" sz="2400" dirty="0" err="1" smtClean="0">
                <a:solidFill>
                  <a:schemeClr val="tx1"/>
                </a:solidFill>
                <a:cs typeface="Myanmar3" pitchFamily="18" charset="0"/>
              </a:rPr>
              <a:t>Htwe</a:t>
            </a:r>
            <a:endParaRPr lang="en-US" sz="2400" dirty="0" smtClean="0">
              <a:solidFill>
                <a:schemeClr val="tx1"/>
              </a:solidFill>
              <a:cs typeface="Myanmar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"/>
            <a:ext cx="7196137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a typeface="Myanmar3" pitchFamily="18" charset="0"/>
                <a:cs typeface="Myanmar3" pitchFamily="18" charset="0"/>
              </a:rPr>
              <a:t>Ministry of Agriculture and Irrigation</a:t>
            </a:r>
          </a:p>
          <a:p>
            <a:pPr algn="ctr"/>
            <a:r>
              <a:rPr lang="en-US" sz="2800" b="1" dirty="0" err="1" smtClean="0">
                <a:ea typeface="Myanmar3" pitchFamily="18" charset="0"/>
                <a:cs typeface="Myanmar3" pitchFamily="18" charset="0"/>
              </a:rPr>
              <a:t>Yezin</a:t>
            </a:r>
            <a:r>
              <a:rPr lang="en-US" sz="2800" b="1" dirty="0" smtClean="0">
                <a:ea typeface="Myanmar3" pitchFamily="18" charset="0"/>
                <a:cs typeface="Myanmar3" pitchFamily="18" charset="0"/>
              </a:rPr>
              <a:t> Agricultural University</a:t>
            </a:r>
          </a:p>
          <a:p>
            <a:pPr algn="ctr"/>
            <a:endParaRPr lang="en-US" sz="1400" b="1" dirty="0" smtClean="0"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5" name="Picture 4" descr="I:\about YAU\YAU_Photo\YAU Logo\3 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0"/>
            <a:ext cx="914400" cy="114300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7" name="AutoShape 2" descr="https://fbcdn-sphotos-d-a.akamaihd.net/hphotos-ak-xpf1/v/t1.0-9/p180x540/11083621_390979834420620_7267740055083736606_n.jpg?oh=96999107f390670415453f111093c145&amp;oe=55CA938F&amp;__gda__=1439445298_19194586581367861276465b4648a1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8A4F4-D559-457E-8F5A-1BD5A750B41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162800" cy="2057400"/>
          </a:xfr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b="1" cap="none" dirty="0" smtClean="0">
                <a:solidFill>
                  <a:srgbClr val="FFFF00"/>
                </a:solidFill>
                <a:latin typeface="+mj-lt"/>
                <a:cs typeface="Myanmar3" pitchFamily="18" charset="0"/>
              </a:rPr>
              <a:t>Quality Seed Production and Varietal Improvement </a:t>
            </a:r>
            <a:r>
              <a:rPr lang="en-US" cap="none" dirty="0" smtClean="0">
                <a:solidFill>
                  <a:srgbClr val="FFFF00"/>
                </a:solidFill>
                <a:latin typeface="+mj-lt"/>
                <a:cs typeface="Myanmar3" pitchFamily="18" charset="0"/>
              </a:rPr>
              <a:t>P</a:t>
            </a:r>
            <a:r>
              <a:rPr lang="en-US" b="1" cap="none" dirty="0" smtClean="0">
                <a:solidFill>
                  <a:srgbClr val="FFFF00"/>
                </a:solidFill>
                <a:latin typeface="+mj-lt"/>
                <a:cs typeface="Myanmar3" pitchFamily="18" charset="0"/>
              </a:rPr>
              <a:t>rogram for Climate Change</a:t>
            </a:r>
          </a:p>
        </p:txBody>
      </p:sp>
      <p:pic>
        <p:nvPicPr>
          <p:cNvPr id="10" name="Picture 10" descr="Myanmar_streamer cop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143000" cy="10306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84BAE-51C2-44FD-8C77-84AE81975C9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+mn-lt"/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Activities on Production of  </a:t>
            </a:r>
            <a:r>
              <a:rPr lang="en-US" sz="2400" b="1" dirty="0" err="1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Pureline</a:t>
            </a:r>
            <a:endParaRPr lang="en-US" sz="2400" b="1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403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Parental Lines -</a:t>
            </a:r>
          </a:p>
          <a:p>
            <a:pPr algn="ctr"/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Sinthu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Kha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SinThwe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Latt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Yadanar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Toe, 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Shwe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Thwe</a:t>
            </a:r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Yin, Long 6, Long 8 </a:t>
            </a:r>
            <a:endParaRPr lang="en-US" b="1" dirty="0">
              <a:solidFill>
                <a:prstClr val="black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5715000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09538" indent="-3175" algn="ctr"/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Selected F</a:t>
            </a:r>
            <a:r>
              <a:rPr lang="en-US" sz="2000" b="1" baseline="-25000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1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Hybrid</a:t>
            </a:r>
          </a:p>
          <a:p>
            <a:pPr marL="109538" indent="-3175" algn="ctr"/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Sinthu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Kha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/ Long 6,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Sinthu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Kha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/ Long 8,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SinThwe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Latt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/ Long 6,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SinThwe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Latt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/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Yadanar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Toe,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SinThwe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Latt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/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Sinthu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Kha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Yadanar</a:t>
            </a:r>
            <a:r>
              <a:rPr lang="en-US" sz="2000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 Toe/Long 6, </a:t>
            </a:r>
          </a:p>
          <a:p>
            <a:pPr marL="109538" indent="-3175"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Long 8/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Shwe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Thwe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 Yin, Long 6/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Shwe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Thwe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Myanmar3" pitchFamily="18" charset="0"/>
                <a:cs typeface="Myanmar3" pitchFamily="18" charset="0"/>
              </a:rPr>
              <a:t> Yin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3352800"/>
            <a:ext cx="3352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2</a:t>
            </a:r>
          </a:p>
        </p:txBody>
      </p:sp>
      <p:sp>
        <p:nvSpPr>
          <p:cNvPr id="8" name="Down Arrow 7"/>
          <p:cNvSpPr/>
          <p:nvPr/>
        </p:nvSpPr>
        <p:spPr>
          <a:xfrm>
            <a:off x="4191000" y="1371600"/>
            <a:ext cx="304800" cy="17127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927144"/>
            <a:ext cx="3352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990600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2012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362200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2013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364468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2013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495800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2014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4495800"/>
            <a:ext cx="3352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prstClr val="black"/>
                </a:solidFill>
                <a:ea typeface="Myanmar3" pitchFamily="18" charset="0"/>
                <a:cs typeface="Myanmar3" pitchFamily="18" charset="0"/>
              </a:rPr>
              <a:t>4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191000" y="3186752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927144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2014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4600" y="42672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+mn-lt"/>
                <a:ea typeface="Myanmar3" pitchFamily="18" charset="0"/>
                <a:cs typeface="Myanmar3" pitchFamily="18" charset="0"/>
              </a:rPr>
              <a:t>Three selection method </a:t>
            </a: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+mn-lt"/>
                <a:ea typeface="Myanmar3" pitchFamily="18" charset="0"/>
                <a:cs typeface="Myanmar3" pitchFamily="18" charset="0"/>
              </a:rPr>
              <a:t>Pedigree</a:t>
            </a: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+mn-lt"/>
                <a:ea typeface="Myanmar3" pitchFamily="18" charset="0"/>
                <a:cs typeface="Myanmar3" pitchFamily="18" charset="0"/>
              </a:rPr>
              <a:t>Single Seed Decent</a:t>
            </a: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prstClr val="black"/>
                </a:solidFill>
                <a:latin typeface="+mn-lt"/>
                <a:ea typeface="Myanmar3" pitchFamily="18" charset="0"/>
                <a:cs typeface="Myanmar3" pitchFamily="18" charset="0"/>
              </a:rPr>
              <a:t>Bulk Population</a:t>
            </a:r>
            <a:endParaRPr lang="en-US" b="1" dirty="0">
              <a:solidFill>
                <a:prstClr val="black"/>
              </a:solidFill>
              <a:latin typeface="+mn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029200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2015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5050808"/>
            <a:ext cx="33528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5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6172200" y="3429000"/>
            <a:ext cx="228600" cy="304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562600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2015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5584208"/>
            <a:ext cx="3352800" cy="381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6144904"/>
            <a:ext cx="33528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F</a:t>
            </a:r>
            <a:r>
              <a:rPr lang="en-US" b="1" baseline="-25000" dirty="0" smtClean="0">
                <a:solidFill>
                  <a:schemeClr val="bg1"/>
                </a:solidFill>
                <a:ea typeface="Myanmar3" pitchFamily="18" charset="0"/>
                <a:cs typeface="Myanmar3" pitchFamily="18" charset="0"/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6152864"/>
            <a:ext cx="838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ea typeface="Myanmar3" pitchFamily="18" charset="0"/>
                <a:cs typeface="Myanmar3" pitchFamily="18" charset="0"/>
              </a:rPr>
              <a:t>2016</a:t>
            </a:r>
            <a:endParaRPr lang="en-US" dirty="0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4191000" y="3774744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191000" y="4343400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191000" y="4890448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4191000" y="5978856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191000" y="5431808"/>
            <a:ext cx="228600" cy="1524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H:\IMG_11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524"/>
          <a:stretch>
            <a:fillRect/>
          </a:stretch>
        </p:blipFill>
        <p:spPr bwMode="auto">
          <a:xfrm>
            <a:off x="4648200" y="3657600"/>
            <a:ext cx="4177364" cy="2834640"/>
          </a:xfrm>
          <a:prstGeom prst="rect">
            <a:avLst/>
          </a:prstGeom>
          <a:noFill/>
        </p:spPr>
      </p:pic>
      <p:pic>
        <p:nvPicPr>
          <p:cNvPr id="12" name="Picture 2" descr="H:\IMG_1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272"/>
          <a:stretch>
            <a:fillRect/>
          </a:stretch>
        </p:blipFill>
        <p:spPr bwMode="auto">
          <a:xfrm>
            <a:off x="228601" y="3657600"/>
            <a:ext cx="4075953" cy="283464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pPr>
              <a:defRPr/>
            </a:pPr>
            <a:fld id="{46427693-F6F2-482D-8834-D2C130FB0C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48200" y="822960"/>
            <a:ext cx="4223987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user\Pictures\2013-11-24 23th November 2013\23th November 2013 491.JPG"/>
          <p:cNvPicPr>
            <a:picLocks noChangeAspect="1" noChangeArrowheads="1"/>
          </p:cNvPicPr>
          <p:nvPr/>
        </p:nvPicPr>
        <p:blipFill>
          <a:blip r:embed="rId5" cstate="print"/>
          <a:srcRect t="8264"/>
          <a:stretch>
            <a:fillRect/>
          </a:stretch>
        </p:blipFill>
        <p:spPr bwMode="auto">
          <a:xfrm>
            <a:off x="200024" y="822960"/>
            <a:ext cx="4121765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696" y="76200"/>
            <a:ext cx="8686800" cy="990600"/>
          </a:xfr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>
                <a:latin typeface="+mj-lt"/>
                <a:cs typeface="Myanmar3" pitchFamily="18" charset="0"/>
              </a:rPr>
              <a:t/>
            </a:r>
            <a:br>
              <a:rPr lang="en-US" sz="2800" b="1" dirty="0" smtClean="0">
                <a:latin typeface="+mj-lt"/>
                <a:cs typeface="Myanmar3" pitchFamily="18" charset="0"/>
              </a:rPr>
            </a:br>
            <a:r>
              <a:rPr lang="en-US" sz="2800" b="1" dirty="0" smtClean="0">
                <a:latin typeface="+mj-lt"/>
                <a:cs typeface="Myanmar3" pitchFamily="18" charset="0"/>
              </a:rPr>
              <a:t>Selection of Early Maturing Rice </a:t>
            </a:r>
            <a:r>
              <a:rPr lang="en-US" sz="2800" b="1" dirty="0" smtClean="0"/>
              <a:t>varieties from segregating lines (For less water availability)</a:t>
            </a:r>
            <a:br>
              <a:rPr lang="en-US" sz="2800" b="1" dirty="0" smtClean="0"/>
            </a:br>
            <a:r>
              <a:rPr lang="en-US" sz="2800" b="1" dirty="0" smtClean="0">
                <a:latin typeface="+mj-lt"/>
                <a:cs typeface="Myanmar3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7656" y="3352801"/>
            <a:ext cx="8686800" cy="457200"/>
          </a:xfrm>
          <a:prstGeom prst="rect">
            <a:avLst/>
          </a:prstGeom>
          <a:solidFill>
            <a:schemeClr val="bg2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yanmar3" pitchFamily="18" charset="0"/>
                <a:cs typeface="Myanmar3" pitchFamily="18" charset="0"/>
              </a:rPr>
              <a:t>Selection Started from F</a:t>
            </a:r>
            <a:r>
              <a:rPr lang="en-US" sz="2400" b="1" baseline="-25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yanmar3" pitchFamily="18" charset="0"/>
                <a:cs typeface="Myanmar3" pitchFamily="18" charset="0"/>
              </a:rPr>
              <a:t>2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yanmar3" pitchFamily="18" charset="0"/>
                <a:cs typeface="Myanmar3" pitchFamily="18" charset="0"/>
              </a:rPr>
              <a:t> to F</a:t>
            </a:r>
            <a:r>
              <a:rPr lang="en-US" sz="2400" b="1" baseline="-25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yanmar3" pitchFamily="18" charset="0"/>
                <a:cs typeface="Myanmar3" pitchFamily="18" charset="0"/>
              </a:rPr>
              <a:t>7 </a:t>
            </a:r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Myanmar3" pitchFamily="18" charset="0"/>
                <a:cs typeface="Myanmar3" pitchFamily="18" charset="0"/>
              </a:rPr>
              <a:t>Generation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74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219200"/>
          </a:xfr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Cooperation with IRRI – LIFT GEM </a:t>
            </a:r>
            <a:b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</a:b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Farmer Participatory Varietal Selection in Rice</a:t>
            </a:r>
            <a:endParaRPr lang="en-US" sz="2800" b="1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D:\LIFT GEM- Project Photos\SAM_03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657600" cy="2743200"/>
          </a:xfrm>
          <a:prstGeom prst="rect">
            <a:avLst/>
          </a:prstGeom>
          <a:noFill/>
        </p:spPr>
      </p:pic>
      <p:pic>
        <p:nvPicPr>
          <p:cNvPr id="4099" name="Picture 3" descr="D:\LIFT GEM- Project Photos\SAM_03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24000"/>
            <a:ext cx="3657600" cy="2743200"/>
          </a:xfrm>
          <a:prstGeom prst="rect">
            <a:avLst/>
          </a:prstGeom>
          <a:noFill/>
        </p:spPr>
      </p:pic>
      <p:pic>
        <p:nvPicPr>
          <p:cNvPr id="4100" name="Picture 4" descr="D:\LIFT GEM- Project Photos\SAM_04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38600"/>
            <a:ext cx="3657600" cy="2743200"/>
          </a:xfrm>
          <a:prstGeom prst="rect">
            <a:avLst/>
          </a:prstGeom>
          <a:noFill/>
        </p:spPr>
      </p:pic>
      <p:pic>
        <p:nvPicPr>
          <p:cNvPr id="4101" name="Picture 5" descr="D:\LIFT GEM- Project Photos\SAM_048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38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+mj-lt"/>
                <a:ea typeface="Myanmar3" pitchFamily="18" charset="0"/>
                <a:cs typeface="Myanmar3" pitchFamily="18" charset="0"/>
              </a:rPr>
              <a:t>Cooperation with JIRCAS</a:t>
            </a:r>
            <a:endParaRPr lang="en-US" sz="3600" b="1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Rice varietal adaptation on high temperature (Heat tolerance rice varieties)</a:t>
            </a:r>
          </a:p>
          <a:p>
            <a:r>
              <a:rPr lang="en-US" dirty="0" smtClean="0"/>
              <a:t>Screening for early morning flowering in rice (To escape Heat) </a:t>
            </a:r>
          </a:p>
          <a:p>
            <a:pPr>
              <a:lnSpc>
                <a:spcPct val="150000"/>
              </a:lnSpc>
              <a:buNone/>
            </a:pPr>
            <a:endParaRPr lang="en-US" sz="2800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228600" y="4114800"/>
            <a:ext cx="2133600" cy="1524000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Myanmar3" pitchFamily="18" charset="0"/>
                <a:cs typeface="Myanmar3" pitchFamily="18" charset="0"/>
              </a:rPr>
              <a:t>Types of anther </a:t>
            </a:r>
            <a:r>
              <a:rPr lang="en-US" sz="2000" dirty="0" err="1" smtClean="0">
                <a:ea typeface="Myanmar3" pitchFamily="18" charset="0"/>
                <a:cs typeface="Myanmar3" pitchFamily="18" charset="0"/>
              </a:rPr>
              <a:t>discence</a:t>
            </a:r>
            <a:endParaRPr lang="en-US" sz="2000" dirty="0"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BAF4-86C5-4808-8B4A-C2B3448E7B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r="4615"/>
          <a:stretch>
            <a:fillRect/>
          </a:stretch>
        </p:blipFill>
        <p:spPr bwMode="auto">
          <a:xfrm>
            <a:off x="2743200" y="990600"/>
            <a:ext cx="2362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 r="4615"/>
          <a:stretch>
            <a:fillRect/>
          </a:stretch>
        </p:blipFill>
        <p:spPr bwMode="auto">
          <a:xfrm>
            <a:off x="2895600" y="3724275"/>
            <a:ext cx="23622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r="4050" b="2500"/>
          <a:stretch>
            <a:fillRect/>
          </a:stretch>
        </p:blipFill>
        <p:spPr bwMode="auto">
          <a:xfrm>
            <a:off x="5486400" y="990600"/>
            <a:ext cx="31183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2667000" y="2819400"/>
            <a:ext cx="25908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Few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pollen grains on stigma cause sterility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2667000" y="5562600"/>
            <a:ext cx="2667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Many pollen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grains on stigma cause spikelet fertility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5562600" y="4038600"/>
            <a:ext cx="2895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Number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of germinated pollens on stigma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457200" y="76200"/>
            <a:ext cx="8229600" cy="8683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Field Survey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on Spikelet Sterility Under Heat Stress in Rice Varieties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 l="34375" t="22000" r="50000" b="34000"/>
          <a:stretch>
            <a:fillRect/>
          </a:stretch>
        </p:blipFill>
        <p:spPr bwMode="auto">
          <a:xfrm>
            <a:off x="304800" y="1066800"/>
            <a:ext cx="190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ABAF4-86C5-4808-8B4A-C2B3448E7B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152400" y="3276600"/>
            <a:ext cx="373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2000" dirty="0" err="1" smtClean="0">
                <a:latin typeface="+mj-lt"/>
                <a:ea typeface="Myanmar3" pitchFamily="18" charset="0"/>
                <a:cs typeface="Myanmar3" pitchFamily="18" charset="0"/>
              </a:rPr>
              <a:t>Germplasm</a:t>
            </a:r>
            <a:r>
              <a:rPr lang="en-US" sz="2000" dirty="0" smtClean="0">
                <a:latin typeface="+mj-lt"/>
                <a:ea typeface="Myanmar3" pitchFamily="18" charset="0"/>
                <a:cs typeface="Myanmar3" pitchFamily="18" charset="0"/>
              </a:rPr>
              <a:t> evaluation of Myanmar rice cultivars for EMF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Evaluation of Early Morning Flowering Character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in Near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Isogenic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Line and their Recurrent Parent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086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r="2941"/>
          <a:stretch>
            <a:fillRect/>
          </a:stretch>
        </p:blipFill>
        <p:spPr bwMode="auto">
          <a:xfrm>
            <a:off x="457200" y="4191000"/>
            <a:ext cx="3124200" cy="23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114800"/>
            <a:ext cx="3352800" cy="248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t="17117" r="4000" b="3604"/>
          <a:stretch>
            <a:fillRect/>
          </a:stretch>
        </p:blipFill>
        <p:spPr bwMode="auto">
          <a:xfrm>
            <a:off x="4572000" y="15240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 sz="quarter"/>
          </p:nvPr>
        </p:nvSpPr>
        <p:spPr>
          <a:xfrm>
            <a:off x="5334000" y="1295400"/>
            <a:ext cx="32004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>
                <a:ea typeface="Myanmar3" pitchFamily="18" charset="0"/>
                <a:cs typeface="Myanmar3" pitchFamily="18" charset="0"/>
              </a:rPr>
              <a:t>Flower opening time between IR64 and IR64-EMF</a:t>
            </a:r>
            <a:endParaRPr lang="en-US" sz="2000" dirty="0">
              <a:ea typeface="Myanmar3" pitchFamily="18" charset="0"/>
              <a:cs typeface="Myanmar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647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Ishimaru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 to summit to the Technical Seed Committee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IR64-EMF lines from IRRI-JIRCAS will be tested in 2017 (DS) at 3 locations &amp; release in 2018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2 </a:t>
            </a:r>
            <a:r>
              <a:rPr lang="en-US" dirty="0" smtClean="0"/>
              <a:t>pure-line </a:t>
            </a:r>
            <a:r>
              <a:rPr lang="en-US" dirty="0" smtClean="0"/>
              <a:t>derived from 3 methods of selection in 2017 at 3 locations &amp; release in 2018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4800" dirty="0" smtClean="0"/>
              <a:t>Future program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diversity of climate smart crop varieties in vulnerable areas (biotic and </a:t>
            </a:r>
            <a:r>
              <a:rPr lang="en-US" dirty="0" err="1" smtClean="0"/>
              <a:t>abiotic</a:t>
            </a:r>
            <a:r>
              <a:rPr lang="en-US" dirty="0" smtClean="0"/>
              <a:t> tolerant varieties)</a:t>
            </a:r>
          </a:p>
          <a:p>
            <a:pPr lvl="1"/>
            <a:r>
              <a:rPr lang="en-US" dirty="0" smtClean="0"/>
              <a:t>Hybrid for commercial production areas</a:t>
            </a:r>
          </a:p>
          <a:p>
            <a:pPr lvl="1"/>
            <a:r>
              <a:rPr lang="en-US" dirty="0" smtClean="0"/>
              <a:t>Inbred for remote areas</a:t>
            </a:r>
            <a:endParaRPr lang="en-US" dirty="0" smtClean="0"/>
          </a:p>
          <a:p>
            <a:r>
              <a:rPr lang="en-US" dirty="0" smtClean="0"/>
              <a:t>Crop insurance program should be formulated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US" sz="4800" dirty="0" smtClean="0"/>
              <a:t>Way Forward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362200"/>
            <a:ext cx="6096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dirty="0" smtClean="0">
                <a:ln w="18415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anmar2" pitchFamily="34" charset="0"/>
                <a:cs typeface="Myanmar2" pitchFamily="34" charset="0"/>
              </a:rPr>
              <a:t>Thank You!</a:t>
            </a:r>
            <a:endParaRPr lang="en-US" sz="8000" dirty="0">
              <a:ln w="18415" cmpd="sng">
                <a:solidFill>
                  <a:srgbClr val="009900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41A41-E88B-4DAE-B49B-158D3279E8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20762"/>
          </a:xfrm>
          <a:solidFill>
            <a:srgbClr val="5A7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Curriculum for Seed Production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05000"/>
          <a:ext cx="8077200" cy="2362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52600"/>
                <a:gridCol w="6324600"/>
              </a:tblGrid>
              <a:tr h="4035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</a:t>
                      </a:r>
                      <a:r>
                        <a:rPr lang="en-US" sz="2400" baseline="0" dirty="0" smtClean="0"/>
                        <a:t> Name</a:t>
                      </a:r>
                      <a:endParaRPr lang="en-US" sz="2400" dirty="0"/>
                    </a:p>
                  </a:txBody>
                  <a:tcPr/>
                </a:tc>
              </a:tr>
              <a:tr h="434622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AGY -4103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Principles of Seed Technology 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AGY-4104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Principle of Postharvest Technology 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BPE-4102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Methods of Plant Breeding </a:t>
                      </a:r>
                      <a:endParaRPr lang="en-US" sz="32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HSC-4115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Seed Production of Horticultural Crops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343E-2E28-4BC8-9677-E9C02DE00D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3429000"/>
            <a:ext cx="8610600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  <a:ea typeface="Myanmar3" pitchFamily="18" charset="0"/>
                <a:cs typeface="Myanmar3" pitchFamily="18" charset="0"/>
              </a:rPr>
              <a:t>Seedbed preparation and Transplanting of R line</a:t>
            </a:r>
            <a:endParaRPr lang="en-US" sz="2000" b="1" dirty="0">
              <a:latin typeface="+mn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39116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F:\HybRice_YAU_President\12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434" y="4038600"/>
            <a:ext cx="4284619" cy="27432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F:\HybRice_YAU_President\1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962400"/>
            <a:ext cx="4038600" cy="2819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152400"/>
            <a:ext cx="8458200" cy="838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Hybrid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 Rice Seed Production Training to the Final Year </a:t>
            </a:r>
            <a:r>
              <a:rPr lang="en-US" sz="2800" b="1" dirty="0" err="1" smtClean="0">
                <a:ea typeface="Myanmar3" pitchFamily="18" charset="0"/>
                <a:cs typeface="Myanmar3" pitchFamily="18" charset="0"/>
              </a:rPr>
              <a:t>B.Agr.Sc</a:t>
            </a:r>
            <a:r>
              <a:rPr lang="en-US" sz="2800" b="1" dirty="0" smtClean="0">
                <a:ea typeface="Myanmar3" pitchFamily="18" charset="0"/>
                <a:cs typeface="Myanmar3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j-lt"/>
                <a:ea typeface="Myanmar3" pitchFamily="18" charset="0"/>
                <a:cs typeface="Myanmar3" pitchFamily="18" charset="0"/>
              </a:rPr>
              <a:t>Students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351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2" name="Picture 6" descr="I:\HYV_photo\2014-09-03 15.59.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773" y="381000"/>
            <a:ext cx="4124657" cy="30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0454" y="389762"/>
            <a:ext cx="3276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  <a:ea typeface="Myanmar3" pitchFamily="18" charset="0"/>
                <a:cs typeface="Myanmar3" pitchFamily="18" charset="0"/>
              </a:rPr>
              <a:t>Wind break</a:t>
            </a:r>
            <a:endParaRPr lang="en-US" sz="2400" b="1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 flipH="1">
            <a:off x="2610570" y="869977"/>
            <a:ext cx="457200" cy="4846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 descr="I:\HYV_photo\2014-09-04 11.28.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20"/>
          <a:stretch>
            <a:fillRect/>
          </a:stretch>
        </p:blipFill>
        <p:spPr bwMode="auto">
          <a:xfrm>
            <a:off x="4495800" y="412846"/>
            <a:ext cx="4419600" cy="30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HYV_photo\2014-10-23 08.47.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" r="24668"/>
          <a:stretch/>
        </p:blipFill>
        <p:spPr bwMode="auto">
          <a:xfrm>
            <a:off x="1447800" y="3657600"/>
            <a:ext cx="6172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048000" y="6248400"/>
            <a:ext cx="2743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latin typeface="+mj-lt"/>
                <a:ea typeface="Myanmar3" pitchFamily="18" charset="0"/>
                <a:cs typeface="Myanmar3" pitchFamily="18" charset="0"/>
              </a:rPr>
              <a:t>Supplementary pollination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5486400" y="3069608"/>
            <a:ext cx="2743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 smtClean="0">
                <a:latin typeface="+mj-lt"/>
                <a:ea typeface="Myanmar3" pitchFamily="18" charset="0"/>
                <a:cs typeface="Myanmar3" pitchFamily="18" charset="0"/>
              </a:rPr>
              <a:t>Planting of A line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553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G:\BPE\IMAG14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384654"/>
            <a:ext cx="4045490" cy="24222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Studying the PI stages of Rice </a:t>
            </a:r>
            <a:b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</a:b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(2</a:t>
            </a:r>
            <a:r>
              <a:rPr lang="en-US" sz="2800" b="1" baseline="30000" dirty="0" smtClean="0">
                <a:latin typeface="+mj-lt"/>
                <a:ea typeface="Myanmar3" pitchFamily="18" charset="0"/>
                <a:cs typeface="Myanmar3" pitchFamily="18" charset="0"/>
              </a:rPr>
              <a:t>nd</a:t>
            </a: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 Year </a:t>
            </a:r>
            <a:r>
              <a:rPr lang="en-US" sz="2800" b="1" dirty="0" err="1" smtClean="0">
                <a:latin typeface="+mj-lt"/>
                <a:ea typeface="Myanmar3" pitchFamily="18" charset="0"/>
                <a:cs typeface="Myanmar3" pitchFamily="18" charset="0"/>
              </a:rPr>
              <a:t>B.Agr.Sc</a:t>
            </a: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 Students)</a:t>
            </a:r>
            <a:endParaRPr lang="en-US" sz="2800" b="1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2050" name="Picture 2" descr="G:\BPE\IMAG14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246" y="1465659"/>
            <a:ext cx="4042554" cy="2420541"/>
          </a:xfrm>
          <a:prstGeom prst="rect">
            <a:avLst/>
          </a:prstGeom>
          <a:noFill/>
        </p:spPr>
      </p:pic>
      <p:pic>
        <p:nvPicPr>
          <p:cNvPr id="2051" name="Picture 3" descr="G:\BPE\IMAG14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246" y="3861339"/>
            <a:ext cx="4042554" cy="2615661"/>
          </a:xfrm>
          <a:prstGeom prst="rect">
            <a:avLst/>
          </a:prstGeom>
          <a:noFill/>
        </p:spPr>
      </p:pic>
      <p:pic>
        <p:nvPicPr>
          <p:cNvPr id="1026" name="Picture 2" descr="D:\nyomar\ISo photo\2nd yr field\IMG_2604.JPG"/>
          <p:cNvPicPr>
            <a:picLocks noChangeAspect="1" noChangeArrowheads="1"/>
          </p:cNvPicPr>
          <p:nvPr/>
        </p:nvPicPr>
        <p:blipFill>
          <a:blip r:embed="rId5" cstate="print"/>
          <a:srcRect t="8333"/>
          <a:stretch>
            <a:fillRect/>
          </a:stretch>
        </p:blipFill>
        <p:spPr bwMode="auto">
          <a:xfrm>
            <a:off x="452814" y="3726022"/>
            <a:ext cx="4050056" cy="278441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Practicing the Production of Breeder Seeds </a:t>
            </a:r>
            <a:b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</a:b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(2</a:t>
            </a:r>
            <a:r>
              <a:rPr lang="en-US" sz="2800" b="1" baseline="30000" dirty="0" smtClean="0">
                <a:latin typeface="+mj-lt"/>
                <a:ea typeface="Myanmar3" pitchFamily="18" charset="0"/>
                <a:cs typeface="Myanmar3" pitchFamily="18" charset="0"/>
              </a:rPr>
              <a:t>nd</a:t>
            </a: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 Year </a:t>
            </a:r>
            <a:r>
              <a:rPr lang="en-US" sz="2800" b="1" dirty="0" err="1" smtClean="0">
                <a:ea typeface="Myanmar3" pitchFamily="18" charset="0"/>
                <a:cs typeface="Myanmar3" pitchFamily="18" charset="0"/>
              </a:rPr>
              <a:t>B.Agr.Sc</a:t>
            </a:r>
            <a:r>
              <a:rPr lang="en-US" sz="2800" b="1" dirty="0" smtClean="0"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Student)</a:t>
            </a:r>
            <a:endParaRPr lang="en-US" sz="2800" b="1" dirty="0">
              <a:latin typeface="+mj-lt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3074" name="Picture 2" descr="G:\20150602_065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600200"/>
            <a:ext cx="3886201" cy="2185988"/>
          </a:xfrm>
          <a:prstGeom prst="rect">
            <a:avLst/>
          </a:prstGeom>
          <a:noFill/>
        </p:spPr>
      </p:pic>
      <p:pic>
        <p:nvPicPr>
          <p:cNvPr id="12" name="Picture 6" descr="G:\20150609_0641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1600200"/>
            <a:ext cx="3886201" cy="2185988"/>
          </a:xfrm>
          <a:prstGeom prst="rect">
            <a:avLst/>
          </a:prstGeom>
          <a:noFill/>
        </p:spPr>
      </p:pic>
      <p:pic>
        <p:nvPicPr>
          <p:cNvPr id="3076" name="Picture 4" descr="G:\20150608_06504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989" y="3938588"/>
            <a:ext cx="3889022" cy="2187575"/>
          </a:xfrm>
          <a:prstGeom prst="rect">
            <a:avLst/>
          </a:prstGeom>
          <a:noFill/>
        </p:spPr>
      </p:pic>
      <p:pic>
        <p:nvPicPr>
          <p:cNvPr id="3077" name="Picture 5" descr="G:\20150608_0651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2989" y="3938588"/>
            <a:ext cx="3889022" cy="218757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  <a:t>Quality Rice Seed Production Training</a:t>
            </a:r>
            <a:br>
              <a:rPr lang="en-US" sz="2800" b="1" dirty="0" smtClean="0">
                <a:latin typeface="+mj-lt"/>
                <a:ea typeface="Myanmar3" pitchFamily="18" charset="0"/>
                <a:cs typeface="Myanmar3" pitchFamily="18" charset="0"/>
              </a:rPr>
            </a:br>
            <a:r>
              <a:rPr lang="en-US" sz="2400" b="1" dirty="0" smtClean="0">
                <a:latin typeface="+mj-lt"/>
                <a:ea typeface="Myanmar3" pitchFamily="18" charset="0"/>
                <a:cs typeface="Myanmar3" pitchFamily="18" charset="0"/>
              </a:rPr>
              <a:t>(Farmers from Nay </a:t>
            </a:r>
            <a:r>
              <a:rPr lang="en-US" sz="2400" b="1" dirty="0" err="1" smtClean="0">
                <a:latin typeface="+mj-lt"/>
                <a:ea typeface="Myanmar3" pitchFamily="18" charset="0"/>
                <a:cs typeface="Myanmar3" pitchFamily="18" charset="0"/>
              </a:rPr>
              <a:t>Pyi</a:t>
            </a:r>
            <a:r>
              <a:rPr lang="en-US" sz="2400" b="1" dirty="0" smtClean="0">
                <a:latin typeface="+mj-lt"/>
                <a:ea typeface="Myanmar3" pitchFamily="18" charset="0"/>
                <a:cs typeface="Myanmar3" pitchFamily="18" charset="0"/>
              </a:rPr>
              <a:t> Taw, </a:t>
            </a:r>
            <a:r>
              <a:rPr lang="en-US" sz="2400" b="1" dirty="0" err="1" smtClean="0">
                <a:latin typeface="+mj-lt"/>
                <a:ea typeface="Myanmar3" pitchFamily="18" charset="0"/>
                <a:cs typeface="Myanmar3" pitchFamily="18" charset="0"/>
              </a:rPr>
              <a:t>Bago</a:t>
            </a:r>
            <a:r>
              <a:rPr lang="en-US" sz="2400" b="1" dirty="0" smtClean="0">
                <a:latin typeface="+mj-lt"/>
                <a:ea typeface="Myanmar3" pitchFamily="18" charset="0"/>
                <a:cs typeface="Myanmar3" pitchFamily="18" charset="0"/>
              </a:rPr>
              <a:t>, Mandalay)</a:t>
            </a:r>
            <a:endParaRPr lang="en-US" sz="2800" b="1" dirty="0">
              <a:latin typeface="+mj-lt"/>
            </a:endParaRPr>
          </a:p>
        </p:txBody>
      </p:sp>
      <p:pic>
        <p:nvPicPr>
          <p:cNvPr id="4103" name="Picture 7" descr="G:\BPE\training photo\146_2409\IMGP638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27033"/>
            <a:ext cx="3903550" cy="2602367"/>
          </a:xfrm>
          <a:prstGeom prst="rect">
            <a:avLst/>
          </a:prstGeom>
          <a:noFill/>
        </p:spPr>
      </p:pic>
      <p:pic>
        <p:nvPicPr>
          <p:cNvPr id="2050" name="Picture 2" descr="D:\nyomar\F6 bulk\training\20151112_15334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889022" cy="2438400"/>
          </a:xfrm>
          <a:prstGeom prst="rect">
            <a:avLst/>
          </a:prstGeom>
          <a:noFill/>
        </p:spPr>
      </p:pic>
      <p:pic>
        <p:nvPicPr>
          <p:cNvPr id="2051" name="Picture 3" descr="D:\nyomar\F6 bulk\training\IMG_115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t="25000"/>
          <a:stretch>
            <a:fillRect/>
          </a:stretch>
        </p:blipFill>
        <p:spPr bwMode="auto">
          <a:xfrm>
            <a:off x="457200" y="1524000"/>
            <a:ext cx="3886200" cy="2362200"/>
          </a:xfrm>
          <a:prstGeom prst="rect">
            <a:avLst/>
          </a:prstGeom>
          <a:noFill/>
        </p:spPr>
      </p:pic>
      <p:pic>
        <p:nvPicPr>
          <p:cNvPr id="2053" name="Picture 5" descr="D:\nyomar\photo\IMG_1933.JPG"/>
          <p:cNvPicPr>
            <a:picLocks noChangeAspect="1" noChangeArrowheads="1"/>
          </p:cNvPicPr>
          <p:nvPr/>
        </p:nvPicPr>
        <p:blipFill>
          <a:blip r:embed="rId5" cstate="print"/>
          <a:srcRect t="10458"/>
          <a:stretch>
            <a:fillRect/>
          </a:stretch>
        </p:blipFill>
        <p:spPr bwMode="auto">
          <a:xfrm>
            <a:off x="4800600" y="4038600"/>
            <a:ext cx="3886200" cy="2609718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CE3FB-FAB2-47BF-A1AD-8111AED229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20762"/>
          </a:xfrm>
          <a:solidFill>
            <a:srgbClr val="5A70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Undergraduate Curriculum on Climate Change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001000" cy="4389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76400"/>
                <a:gridCol w="6324600"/>
              </a:tblGrid>
              <a:tr h="40357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</a:t>
                      </a:r>
                      <a:r>
                        <a:rPr lang="en-US" sz="2400" baseline="0" dirty="0" smtClean="0"/>
                        <a:t> Name</a:t>
                      </a:r>
                      <a:endParaRPr lang="en-US" sz="2400" dirty="0"/>
                    </a:p>
                  </a:txBody>
                  <a:tcPr/>
                </a:tc>
              </a:tr>
              <a:tr h="4346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AGY-4206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Agrometerology</a:t>
                      </a:r>
                      <a:endParaRPr lang="en-US" sz="2400" dirty="0"/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BPE-4101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Plant Genetic Resources Conservation and Management </a:t>
                      </a:r>
                      <a:endParaRPr lang="en-US" sz="2400" dirty="0"/>
                    </a:p>
                  </a:txBody>
                  <a:tcPr/>
                </a:tc>
              </a:tr>
              <a:tr h="352778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BPE-4201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Molecular Plant Breeding</a:t>
                      </a:r>
                      <a:endParaRPr lang="en-US" sz="2400" dirty="0"/>
                    </a:p>
                  </a:txBody>
                  <a:tcPr/>
                </a:tc>
              </a:tr>
              <a:tr h="413738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PBP-4204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Stress Physiology 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BPE-5101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Crop Improvement for Climate Change 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BPE-5102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/>
                        <a:t>Environmental Plant Physiology</a:t>
                      </a:r>
                      <a:endParaRPr lang="en-US" sz="24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AEC-4201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Introduction</a:t>
                      </a:r>
                      <a:r>
                        <a:rPr lang="en-US" sz="2400" baseline="0" dirty="0" smtClean="0"/>
                        <a:t> Course of Natural Resource Management and Environmental Economics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343E-2E28-4BC8-9677-E9C02DE00D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1"/>
          <a:ext cx="8305800" cy="41757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52486"/>
                <a:gridCol w="6753314"/>
              </a:tblGrid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</a:t>
                      </a:r>
                      <a:r>
                        <a:rPr lang="en-US" sz="2400" baseline="0" dirty="0" smtClean="0"/>
                        <a:t> Name</a:t>
                      </a:r>
                      <a:endParaRPr lang="en-US" sz="2400" dirty="0"/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AGY-643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Field Crop Physiology</a:t>
                      </a:r>
                      <a:endParaRPr lang="en-US" sz="2400" dirty="0"/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AGY-711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Agroecology</a:t>
                      </a:r>
                      <a:endParaRPr lang="en-US" sz="2400" dirty="0"/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AGY-714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Advanced Crop Physiology</a:t>
                      </a:r>
                      <a:endParaRPr lang="en-US" sz="2400" dirty="0"/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BTY-721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Plant Genetic Resources and Plant Breeding</a:t>
                      </a: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AEC-650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Principles of Natural Resources</a:t>
                      </a:r>
                      <a:endParaRPr lang="en-US" sz="2400" dirty="0"/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AEC-651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Environmental Resource</a:t>
                      </a:r>
                      <a:r>
                        <a:rPr lang="en-US" sz="2400" baseline="0" dirty="0" smtClean="0"/>
                        <a:t> Economics </a:t>
                      </a:r>
                      <a:endParaRPr lang="en-US" sz="2400" dirty="0"/>
                    </a:p>
                  </a:txBody>
                  <a:tcPr/>
                </a:tc>
              </a:tr>
              <a:tr h="8541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AEC-715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Advanced Natural Resource</a:t>
                      </a:r>
                      <a:r>
                        <a:rPr lang="en-US" sz="2400" baseline="0" dirty="0" smtClean="0"/>
                        <a:t> Management and Environmental Economics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A343E-2E28-4BC8-9677-E9C02DE00DE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28600"/>
            <a:ext cx="8229600" cy="1020762"/>
          </a:xfrm>
          <a:prstGeom prst="rect">
            <a:avLst/>
          </a:prstGeom>
          <a:solidFill>
            <a:srgbClr val="5A702E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solidFill>
                  <a:schemeClr val="bg1"/>
                </a:solidFill>
              </a:rPr>
              <a:t>Post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graduate Curriculum on Climate Change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5A702E"/>
          </a:solidFill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bg1"/>
                </a:solidFill>
              </a:rPr>
              <a:t>Effect of Climate Change on Food Security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Temperature</a:t>
            </a:r>
            <a:r>
              <a:rPr lang="en-CA" dirty="0" smtClean="0"/>
              <a:t> </a:t>
            </a:r>
            <a:r>
              <a:rPr lang="en-CA" dirty="0" smtClean="0">
                <a:sym typeface="Symbol"/>
              </a:rPr>
              <a:t> -&gt; </a:t>
            </a:r>
            <a:r>
              <a:rPr lang="en-CA" dirty="0" smtClean="0"/>
              <a:t>lead to heat stress for plants, sterility </a:t>
            </a:r>
            <a:r>
              <a:rPr lang="en-CA" b="1" dirty="0" smtClean="0">
                <a:sym typeface="Symbol"/>
              </a:rPr>
              <a:t></a:t>
            </a:r>
            <a:r>
              <a:rPr lang="en-CA" dirty="0" smtClean="0"/>
              <a:t>and yield </a:t>
            </a:r>
            <a:r>
              <a:rPr lang="en-CA" dirty="0" smtClean="0">
                <a:sym typeface="Symbol"/>
              </a:rPr>
              <a:t></a:t>
            </a:r>
            <a:r>
              <a:rPr lang="en-CA" dirty="0" smtClean="0"/>
              <a:t>, </a:t>
            </a:r>
            <a:r>
              <a:rPr lang="en-CA" dirty="0" smtClean="0"/>
              <a:t>water </a:t>
            </a:r>
            <a:r>
              <a:rPr lang="en-CA" b="1" dirty="0" smtClean="0">
                <a:sym typeface="Symbol"/>
              </a:rPr>
              <a:t></a:t>
            </a:r>
            <a:r>
              <a:rPr lang="en-CA" dirty="0" smtClean="0"/>
              <a:t> </a:t>
            </a:r>
            <a:r>
              <a:rPr lang="en-CA" dirty="0" smtClean="0"/>
              <a:t>requirements </a:t>
            </a:r>
          </a:p>
          <a:p>
            <a:r>
              <a:rPr lang="en-CA" b="1" dirty="0" smtClean="0"/>
              <a:t>Rainfall </a:t>
            </a:r>
            <a:r>
              <a:rPr lang="en-CA" dirty="0" smtClean="0"/>
              <a:t>-&gt; more unpredictable &amp; unreliable (timing and amount), growing seasons are changing &amp; eroding the value of traditional agricultural knowledge </a:t>
            </a:r>
          </a:p>
          <a:p>
            <a:r>
              <a:rPr lang="en-CA" dirty="0" smtClean="0"/>
              <a:t>pests &amp; diseases outbreak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8A4F4-D559-457E-8F5A-1BD5A750B4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</TotalTime>
  <Words>540</Words>
  <Application>Microsoft Office PowerPoint</Application>
  <PresentationFormat>On-screen Show (4:3)</PresentationFormat>
  <Paragraphs>132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Quality Seed Production and Varietal Improvement Program for Climate Change</vt:lpstr>
      <vt:lpstr>Seedbed preparation and Transplanting of R line</vt:lpstr>
      <vt:lpstr>Slide 3</vt:lpstr>
      <vt:lpstr>Studying the PI stages of Rice  (2nd Year B.Agr.Sc Students)</vt:lpstr>
      <vt:lpstr>Practicing the Production of Breeder Seeds  (2nd Year B.Agr.Sc Student)</vt:lpstr>
      <vt:lpstr>Quality Rice Seed Production Training (Farmers from Nay Pyi Taw, Bago, Mandalay)</vt:lpstr>
      <vt:lpstr>Undergraduate Curriculum on Climate Change</vt:lpstr>
      <vt:lpstr>Slide 8</vt:lpstr>
      <vt:lpstr>Effect of Climate Change on Food Security</vt:lpstr>
      <vt:lpstr>Slide 10</vt:lpstr>
      <vt:lpstr> Selection of Early Maturing Rice varieties from segregating lines (For less water availability)  </vt:lpstr>
      <vt:lpstr>Cooperation with IRRI – LIFT GEM  Farmer Participatory Varietal Selection in Rice</vt:lpstr>
      <vt:lpstr>Cooperation with JIRCAS</vt:lpstr>
      <vt:lpstr>Types of anther discence</vt:lpstr>
      <vt:lpstr>Flower opening time between IR64 and IR64-EMF</vt:lpstr>
      <vt:lpstr>Slide 16</vt:lpstr>
      <vt:lpstr>Slide 17</vt:lpstr>
      <vt:lpstr>Slide 18</vt:lpstr>
      <vt:lpstr>Curriculum for Seed Production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စပါးမျိုးမွေးမြူခြင်း</dc:title>
  <dc:creator>Botany Field</dc:creator>
  <cp:lastModifiedBy>Botany Field Lab</cp:lastModifiedBy>
  <cp:revision>162</cp:revision>
  <dcterms:created xsi:type="dcterms:W3CDTF">2014-06-21T03:31:40Z</dcterms:created>
  <dcterms:modified xsi:type="dcterms:W3CDTF">2016-03-16T03:16:31Z</dcterms:modified>
</cp:coreProperties>
</file>